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Lst>
  <p:sldSz cx="18288000" cy="10287000"/>
  <p:notesSz cx="6858000" cy="9144000"/>
  <p:embeddedFontLst>
    <p:embeddedFont>
      <p:font typeface="Baloo" panose="020B0604020202020204" charset="0"/>
      <p:regular r:id="rId16"/>
    </p:embeddedFont>
    <p:embeddedFont>
      <p:font typeface="Clear Sans" panose="020B0604020202020204" charset="0"/>
      <p:regular r:id="rId17"/>
    </p:embeddedFont>
    <p:embeddedFont>
      <p:font typeface="DejaVu Serif" panose="020B0604020202020204" charset="0"/>
      <p:regular r:id="rId18"/>
    </p:embeddedFont>
    <p:embeddedFont>
      <p:font typeface="DejaVu Serif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Huynh Phuc  Khang" userId="a432206f-3354-4b53-b588-b6ccbbd8cc6a" providerId="ADAL" clId="{D0B6C815-2247-4223-B682-0869C8E9AA35}"/>
    <pc:docChg chg="delSld">
      <pc:chgData name="Nguyen Huynh Phuc  Khang" userId="a432206f-3354-4b53-b588-b6ccbbd8cc6a" providerId="ADAL" clId="{D0B6C815-2247-4223-B682-0869C8E9AA35}" dt="2024-04-13T07:01:52.093" v="0" actId="2696"/>
      <pc:docMkLst>
        <pc:docMk/>
      </pc:docMkLst>
      <pc:sldChg chg="del">
        <pc:chgData name="Nguyen Huynh Phuc  Khang" userId="a432206f-3354-4b53-b588-b6ccbbd8cc6a" providerId="ADAL" clId="{D0B6C815-2247-4223-B682-0869C8E9AA35}" dt="2024-04-13T07:01:52.093" v="0" actId="2696"/>
        <pc:sldMkLst>
          <pc:docMk/>
          <pc:sldMk cId="0"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24.gif"/></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gif"/><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8.gif"/><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3238925" y="2459258"/>
            <a:ext cx="11810151" cy="5762625"/>
          </a:xfrm>
          <a:prstGeom prst="rect">
            <a:avLst/>
          </a:prstGeom>
        </p:spPr>
        <p:txBody>
          <a:bodyPr lIns="0" tIns="0" rIns="0" bIns="0" rtlCol="0" anchor="t">
            <a:spAutoFit/>
          </a:bodyPr>
          <a:lstStyle/>
          <a:p>
            <a:pPr algn="ctr">
              <a:lnSpc>
                <a:spcPts val="9090"/>
              </a:lnSpc>
            </a:pPr>
            <a:r>
              <a:rPr lang="en-US" sz="7575">
                <a:solidFill>
                  <a:srgbClr val="000000"/>
                </a:solidFill>
                <a:latin typeface="Baloo"/>
              </a:rPr>
              <a:t>Xin chào thầy và các bạn cùng lớp!</a:t>
            </a:r>
          </a:p>
          <a:p>
            <a:pPr algn="ctr">
              <a:lnSpc>
                <a:spcPts val="9090"/>
              </a:lnSpc>
            </a:pPr>
            <a:r>
              <a:rPr lang="en-US" sz="7575">
                <a:solidFill>
                  <a:srgbClr val="000000"/>
                </a:solidFill>
                <a:latin typeface="Baloo"/>
              </a:rPr>
              <a:t>Em là Nguyễn Huỳnh Phúc Khang </a:t>
            </a:r>
          </a:p>
          <a:p>
            <a:pPr algn="ctr">
              <a:lnSpc>
                <a:spcPts val="9090"/>
              </a:lnSpc>
            </a:pPr>
            <a:r>
              <a:rPr lang="en-US" sz="7575">
                <a:solidFill>
                  <a:srgbClr val="000000"/>
                </a:solidFill>
                <a:latin typeface="Baloo"/>
              </a:rPr>
              <a:t>MSSV: 48.01.104.066</a:t>
            </a:r>
          </a:p>
        </p:txBody>
      </p:sp>
      <p:pic>
        <p:nvPicPr>
          <p:cNvPr id="3" name="Picture 3"/>
          <p:cNvPicPr>
            <a:picLocks noChangeAspect="1"/>
          </p:cNvPicPr>
          <p:nvPr/>
        </p:nvPicPr>
        <p:blipFill>
          <a:blip r:embed="rId2"/>
          <a:srcRect/>
          <a:stretch>
            <a:fillRect/>
          </a:stretch>
        </p:blipFill>
        <p:spPr>
          <a:xfrm>
            <a:off x="13655377" y="6809666"/>
            <a:ext cx="6229999" cy="6954669"/>
          </a:xfrm>
          <a:prstGeom prst="rect">
            <a:avLst/>
          </a:prstGeom>
        </p:spPr>
      </p:pic>
      <p:pic>
        <p:nvPicPr>
          <p:cNvPr id="4" name="Picture 4"/>
          <p:cNvPicPr>
            <a:picLocks noChangeAspect="1"/>
          </p:cNvPicPr>
          <p:nvPr/>
        </p:nvPicPr>
        <p:blipFill>
          <a:blip r:embed="rId3"/>
          <a:srcRect/>
          <a:stretch>
            <a:fillRect/>
          </a:stretch>
        </p:blipFill>
        <p:spPr>
          <a:xfrm>
            <a:off x="0" y="0"/>
            <a:ext cx="6925457" cy="47006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sp>
        <p:nvSpPr>
          <p:cNvPr id="2" name="Freeform 2"/>
          <p:cNvSpPr/>
          <p:nvPr/>
        </p:nvSpPr>
        <p:spPr>
          <a:xfrm>
            <a:off x="3331292" y="2499614"/>
            <a:ext cx="11625416" cy="5287772"/>
          </a:xfrm>
          <a:custGeom>
            <a:avLst/>
            <a:gdLst/>
            <a:ahLst/>
            <a:cxnLst/>
            <a:rect l="l" t="t" r="r" b="b"/>
            <a:pathLst>
              <a:path w="11625416" h="5287772">
                <a:moveTo>
                  <a:pt x="0" y="0"/>
                </a:moveTo>
                <a:lnTo>
                  <a:pt x="11625416" y="0"/>
                </a:lnTo>
                <a:lnTo>
                  <a:pt x="11625416" y="5287772"/>
                </a:lnTo>
                <a:lnTo>
                  <a:pt x="0" y="528777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661939" y="402239"/>
            <a:ext cx="10964121" cy="2526869"/>
            <a:chOff x="0" y="0"/>
            <a:chExt cx="14618828" cy="3369158"/>
          </a:xfrm>
        </p:grpSpPr>
        <p:sp>
          <p:nvSpPr>
            <p:cNvPr id="4" name="TextBox 4"/>
            <p:cNvSpPr txBox="1"/>
            <p:nvPr/>
          </p:nvSpPr>
          <p:spPr>
            <a:xfrm>
              <a:off x="0" y="2859818"/>
              <a:ext cx="13655826" cy="536998"/>
            </a:xfrm>
            <a:prstGeom prst="rect">
              <a:avLst/>
            </a:prstGeom>
          </p:spPr>
          <p:txBody>
            <a:bodyPr lIns="0" tIns="0" rIns="0" bIns="0" rtlCol="0" anchor="t">
              <a:spAutoFit/>
            </a:bodyPr>
            <a:lstStyle/>
            <a:p>
              <a:pPr>
                <a:lnSpc>
                  <a:spcPts val="3380"/>
                </a:lnSpc>
              </a:pPr>
              <a:endParaRPr/>
            </a:p>
          </p:txBody>
        </p:sp>
        <p:sp>
          <p:nvSpPr>
            <p:cNvPr id="5" name="TextBox 5"/>
            <p:cNvSpPr txBox="1"/>
            <p:nvPr/>
          </p:nvSpPr>
          <p:spPr>
            <a:xfrm>
              <a:off x="0" y="-4233"/>
              <a:ext cx="14618828" cy="1828800"/>
            </a:xfrm>
            <a:prstGeom prst="rect">
              <a:avLst/>
            </a:prstGeom>
          </p:spPr>
          <p:txBody>
            <a:bodyPr lIns="0" tIns="0" rIns="0" bIns="0" rtlCol="0" anchor="t">
              <a:spAutoFit/>
            </a:bodyPr>
            <a:lstStyle/>
            <a:p>
              <a:pPr>
                <a:lnSpc>
                  <a:spcPts val="10800"/>
                </a:lnSpc>
              </a:pPr>
              <a:r>
                <a:rPr lang="en-US" sz="9000">
                  <a:solidFill>
                    <a:srgbClr val="000000"/>
                  </a:solidFill>
                  <a:latin typeface="Baloo"/>
                </a:rPr>
                <a:t>Giao diện trang web</a:t>
              </a:r>
            </a:p>
          </p:txBody>
        </p:sp>
      </p:grpSp>
      <p:sp>
        <p:nvSpPr>
          <p:cNvPr id="6" name="TextBox 6"/>
          <p:cNvSpPr txBox="1"/>
          <p:nvPr/>
        </p:nvSpPr>
        <p:spPr>
          <a:xfrm>
            <a:off x="5130998" y="7853699"/>
            <a:ext cx="8026003" cy="830580"/>
          </a:xfrm>
          <a:prstGeom prst="rect">
            <a:avLst/>
          </a:prstGeom>
        </p:spPr>
        <p:txBody>
          <a:bodyPr lIns="0" tIns="0" rIns="0" bIns="0" rtlCol="0" anchor="t">
            <a:spAutoFit/>
          </a:bodyPr>
          <a:lstStyle/>
          <a:p>
            <a:pPr algn="ctr">
              <a:lnSpc>
                <a:spcPts val="6720"/>
              </a:lnSpc>
            </a:pPr>
            <a:r>
              <a:rPr lang="en-US" sz="4800">
                <a:solidFill>
                  <a:srgbClr val="FFFFFF"/>
                </a:solidFill>
                <a:latin typeface="DejaVu Serif Bold"/>
              </a:rPr>
              <a:t>Giao diện trang “Phim”</a:t>
            </a:r>
          </a:p>
        </p:txBody>
      </p:sp>
      <p:pic>
        <p:nvPicPr>
          <p:cNvPr id="7" name="Picture 7"/>
          <p:cNvPicPr>
            <a:picLocks noChangeAspect="1"/>
          </p:cNvPicPr>
          <p:nvPr/>
        </p:nvPicPr>
        <p:blipFill>
          <a:blip r:embed="rId3"/>
          <a:srcRect/>
          <a:stretch>
            <a:fillRect/>
          </a:stretch>
        </p:blipFill>
        <p:spPr>
          <a:xfrm>
            <a:off x="-1425330" y="0"/>
            <a:ext cx="4908060" cy="3331346"/>
          </a:xfrm>
          <a:prstGeom prst="rect">
            <a:avLst/>
          </a:prstGeom>
        </p:spPr>
      </p:pic>
      <p:pic>
        <p:nvPicPr>
          <p:cNvPr id="8" name="Picture 8"/>
          <p:cNvPicPr>
            <a:picLocks noChangeAspect="1"/>
          </p:cNvPicPr>
          <p:nvPr/>
        </p:nvPicPr>
        <p:blipFill>
          <a:blip r:embed="rId3"/>
          <a:srcRect/>
          <a:stretch>
            <a:fillRect/>
          </a:stretch>
        </p:blipFill>
        <p:spPr>
          <a:xfrm rot="-10800000">
            <a:off x="13889771" y="7592627"/>
            <a:ext cx="4908060" cy="333134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4541048" y="788357"/>
            <a:ext cx="4908060" cy="3331346"/>
          </a:xfrm>
          <a:prstGeom prst="rect">
            <a:avLst/>
          </a:prstGeom>
        </p:spPr>
      </p:pic>
      <p:pic>
        <p:nvPicPr>
          <p:cNvPr id="3" name="Picture 3"/>
          <p:cNvPicPr>
            <a:picLocks noChangeAspect="1"/>
          </p:cNvPicPr>
          <p:nvPr/>
        </p:nvPicPr>
        <p:blipFill>
          <a:blip r:embed="rId2"/>
          <a:srcRect/>
          <a:stretch>
            <a:fillRect/>
          </a:stretch>
        </p:blipFill>
        <p:spPr>
          <a:xfrm rot="-5400000">
            <a:off x="-809739" y="6655704"/>
            <a:ext cx="4908060" cy="3331346"/>
          </a:xfrm>
          <a:prstGeom prst="rect">
            <a:avLst/>
          </a:prstGeom>
        </p:spPr>
      </p:pic>
      <p:sp>
        <p:nvSpPr>
          <p:cNvPr id="4" name="Freeform 4"/>
          <p:cNvSpPr/>
          <p:nvPr/>
        </p:nvSpPr>
        <p:spPr>
          <a:xfrm>
            <a:off x="3309964" y="2333777"/>
            <a:ext cx="11668073" cy="5258850"/>
          </a:xfrm>
          <a:custGeom>
            <a:avLst/>
            <a:gdLst/>
            <a:ahLst/>
            <a:cxnLst/>
            <a:rect l="l" t="t" r="r" b="b"/>
            <a:pathLst>
              <a:path w="11668073" h="5258850">
                <a:moveTo>
                  <a:pt x="0" y="0"/>
                </a:moveTo>
                <a:lnTo>
                  <a:pt x="11668072" y="0"/>
                </a:lnTo>
                <a:lnTo>
                  <a:pt x="11668072" y="5258850"/>
                </a:lnTo>
                <a:lnTo>
                  <a:pt x="0" y="5258850"/>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3661939" y="402239"/>
            <a:ext cx="10964121" cy="2526869"/>
            <a:chOff x="0" y="0"/>
            <a:chExt cx="14618828" cy="3369158"/>
          </a:xfrm>
        </p:grpSpPr>
        <p:sp>
          <p:nvSpPr>
            <p:cNvPr id="6" name="TextBox 6"/>
            <p:cNvSpPr txBox="1"/>
            <p:nvPr/>
          </p:nvSpPr>
          <p:spPr>
            <a:xfrm>
              <a:off x="0" y="2859818"/>
              <a:ext cx="13655826" cy="536998"/>
            </a:xfrm>
            <a:prstGeom prst="rect">
              <a:avLst/>
            </a:prstGeom>
          </p:spPr>
          <p:txBody>
            <a:bodyPr lIns="0" tIns="0" rIns="0" bIns="0" rtlCol="0" anchor="t">
              <a:spAutoFit/>
            </a:bodyPr>
            <a:lstStyle/>
            <a:p>
              <a:pPr>
                <a:lnSpc>
                  <a:spcPts val="3380"/>
                </a:lnSpc>
              </a:pPr>
              <a:endParaRPr/>
            </a:p>
          </p:txBody>
        </p:sp>
        <p:sp>
          <p:nvSpPr>
            <p:cNvPr id="7" name="TextBox 7"/>
            <p:cNvSpPr txBox="1"/>
            <p:nvPr/>
          </p:nvSpPr>
          <p:spPr>
            <a:xfrm>
              <a:off x="0" y="-4233"/>
              <a:ext cx="14618828" cy="1828800"/>
            </a:xfrm>
            <a:prstGeom prst="rect">
              <a:avLst/>
            </a:prstGeom>
          </p:spPr>
          <p:txBody>
            <a:bodyPr lIns="0" tIns="0" rIns="0" bIns="0" rtlCol="0" anchor="t">
              <a:spAutoFit/>
            </a:bodyPr>
            <a:lstStyle/>
            <a:p>
              <a:pPr>
                <a:lnSpc>
                  <a:spcPts val="10800"/>
                </a:lnSpc>
              </a:pPr>
              <a:r>
                <a:rPr lang="en-US" sz="9000">
                  <a:solidFill>
                    <a:srgbClr val="000000"/>
                  </a:solidFill>
                  <a:latin typeface="Baloo"/>
                </a:rPr>
                <a:t>Giao diện trang web</a:t>
              </a:r>
            </a:p>
          </p:txBody>
        </p:sp>
      </p:grpSp>
      <p:sp>
        <p:nvSpPr>
          <p:cNvPr id="8" name="TextBox 8"/>
          <p:cNvSpPr txBox="1"/>
          <p:nvPr/>
        </p:nvSpPr>
        <p:spPr>
          <a:xfrm>
            <a:off x="5556766" y="7853699"/>
            <a:ext cx="7174468" cy="830580"/>
          </a:xfrm>
          <a:prstGeom prst="rect">
            <a:avLst/>
          </a:prstGeom>
        </p:spPr>
        <p:txBody>
          <a:bodyPr lIns="0" tIns="0" rIns="0" bIns="0" rtlCol="0" anchor="t">
            <a:spAutoFit/>
          </a:bodyPr>
          <a:lstStyle/>
          <a:p>
            <a:pPr algn="ctr">
              <a:lnSpc>
                <a:spcPts val="6720"/>
              </a:lnSpc>
            </a:pPr>
            <a:r>
              <a:rPr lang="en-US" sz="4800">
                <a:solidFill>
                  <a:srgbClr val="FFFFFF"/>
                </a:solidFill>
                <a:latin typeface="DejaVu Serif Bold"/>
              </a:rPr>
              <a:t>Giao diện trang “TV”</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sp>
        <p:nvSpPr>
          <p:cNvPr id="2" name="Freeform 2"/>
          <p:cNvSpPr/>
          <p:nvPr/>
        </p:nvSpPr>
        <p:spPr>
          <a:xfrm>
            <a:off x="3279185" y="2487266"/>
            <a:ext cx="11729631" cy="5312468"/>
          </a:xfrm>
          <a:custGeom>
            <a:avLst/>
            <a:gdLst/>
            <a:ahLst/>
            <a:cxnLst/>
            <a:rect l="l" t="t" r="r" b="b"/>
            <a:pathLst>
              <a:path w="11729631" h="5312468">
                <a:moveTo>
                  <a:pt x="0" y="0"/>
                </a:moveTo>
                <a:lnTo>
                  <a:pt x="11729630" y="0"/>
                </a:lnTo>
                <a:lnTo>
                  <a:pt x="11729630" y="5312468"/>
                </a:lnTo>
                <a:lnTo>
                  <a:pt x="0" y="531246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661939" y="402239"/>
            <a:ext cx="10964121" cy="2526869"/>
            <a:chOff x="0" y="0"/>
            <a:chExt cx="14618828" cy="3369158"/>
          </a:xfrm>
        </p:grpSpPr>
        <p:sp>
          <p:nvSpPr>
            <p:cNvPr id="4" name="TextBox 4"/>
            <p:cNvSpPr txBox="1"/>
            <p:nvPr/>
          </p:nvSpPr>
          <p:spPr>
            <a:xfrm>
              <a:off x="0" y="2859818"/>
              <a:ext cx="13655826" cy="536998"/>
            </a:xfrm>
            <a:prstGeom prst="rect">
              <a:avLst/>
            </a:prstGeom>
          </p:spPr>
          <p:txBody>
            <a:bodyPr lIns="0" tIns="0" rIns="0" bIns="0" rtlCol="0" anchor="t">
              <a:spAutoFit/>
            </a:bodyPr>
            <a:lstStyle/>
            <a:p>
              <a:pPr>
                <a:lnSpc>
                  <a:spcPts val="3380"/>
                </a:lnSpc>
              </a:pPr>
              <a:endParaRPr/>
            </a:p>
          </p:txBody>
        </p:sp>
        <p:sp>
          <p:nvSpPr>
            <p:cNvPr id="5" name="TextBox 5"/>
            <p:cNvSpPr txBox="1"/>
            <p:nvPr/>
          </p:nvSpPr>
          <p:spPr>
            <a:xfrm>
              <a:off x="0" y="-4233"/>
              <a:ext cx="14618828" cy="1828800"/>
            </a:xfrm>
            <a:prstGeom prst="rect">
              <a:avLst/>
            </a:prstGeom>
          </p:spPr>
          <p:txBody>
            <a:bodyPr lIns="0" tIns="0" rIns="0" bIns="0" rtlCol="0" anchor="t">
              <a:spAutoFit/>
            </a:bodyPr>
            <a:lstStyle/>
            <a:p>
              <a:pPr>
                <a:lnSpc>
                  <a:spcPts val="10800"/>
                </a:lnSpc>
              </a:pPr>
              <a:r>
                <a:rPr lang="en-US" sz="9000">
                  <a:solidFill>
                    <a:srgbClr val="000000"/>
                  </a:solidFill>
                  <a:latin typeface="Baloo"/>
                </a:rPr>
                <a:t>Giao diện trang web</a:t>
              </a:r>
            </a:p>
          </p:txBody>
        </p:sp>
      </p:grpSp>
      <p:sp>
        <p:nvSpPr>
          <p:cNvPr id="6" name="TextBox 6"/>
          <p:cNvSpPr txBox="1"/>
          <p:nvPr/>
        </p:nvSpPr>
        <p:spPr>
          <a:xfrm>
            <a:off x="4281606" y="7853699"/>
            <a:ext cx="9724787" cy="830580"/>
          </a:xfrm>
          <a:prstGeom prst="rect">
            <a:avLst/>
          </a:prstGeom>
        </p:spPr>
        <p:txBody>
          <a:bodyPr lIns="0" tIns="0" rIns="0" bIns="0" rtlCol="0" anchor="t">
            <a:spAutoFit/>
          </a:bodyPr>
          <a:lstStyle/>
          <a:p>
            <a:pPr algn="ctr">
              <a:lnSpc>
                <a:spcPts val="6720"/>
              </a:lnSpc>
            </a:pPr>
            <a:r>
              <a:rPr lang="en-US" sz="4800">
                <a:solidFill>
                  <a:srgbClr val="FFFFFF"/>
                </a:solidFill>
                <a:latin typeface="DejaVu Serif Bold"/>
              </a:rPr>
              <a:t>Giao diện trang “Collection”</a:t>
            </a:r>
          </a:p>
        </p:txBody>
      </p:sp>
      <p:pic>
        <p:nvPicPr>
          <p:cNvPr id="7" name="Picture 7"/>
          <p:cNvPicPr>
            <a:picLocks noChangeAspect="1"/>
          </p:cNvPicPr>
          <p:nvPr/>
        </p:nvPicPr>
        <p:blipFill>
          <a:blip r:embed="rId3"/>
          <a:srcRect/>
          <a:stretch>
            <a:fillRect/>
          </a:stretch>
        </p:blipFill>
        <p:spPr>
          <a:xfrm>
            <a:off x="13852738" y="-3210383"/>
            <a:ext cx="5725878" cy="5954498"/>
          </a:xfrm>
          <a:prstGeom prst="rect">
            <a:avLst/>
          </a:prstGeom>
        </p:spPr>
      </p:pic>
      <p:pic>
        <p:nvPicPr>
          <p:cNvPr id="8" name="Picture 8"/>
          <p:cNvPicPr>
            <a:picLocks noChangeAspect="1"/>
          </p:cNvPicPr>
          <p:nvPr/>
        </p:nvPicPr>
        <p:blipFill>
          <a:blip r:embed="rId4"/>
          <a:srcRect/>
          <a:stretch>
            <a:fillRect/>
          </a:stretch>
        </p:blipFill>
        <p:spPr>
          <a:xfrm rot="-5991162">
            <a:off x="-1325754" y="5688456"/>
            <a:ext cx="5808482" cy="648412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5330" y="0"/>
            <a:ext cx="4908060" cy="3331346"/>
          </a:xfrm>
          <a:prstGeom prst="rect">
            <a:avLst/>
          </a:prstGeom>
        </p:spPr>
      </p:pic>
      <p:pic>
        <p:nvPicPr>
          <p:cNvPr id="3" name="Picture 3"/>
          <p:cNvPicPr>
            <a:picLocks noChangeAspect="1"/>
          </p:cNvPicPr>
          <p:nvPr/>
        </p:nvPicPr>
        <p:blipFill>
          <a:blip r:embed="rId2"/>
          <a:srcRect/>
          <a:stretch>
            <a:fillRect/>
          </a:stretch>
        </p:blipFill>
        <p:spPr>
          <a:xfrm rot="-10800000">
            <a:off x="13889771" y="7592627"/>
            <a:ext cx="4908060" cy="3331346"/>
          </a:xfrm>
          <a:prstGeom prst="rect">
            <a:avLst/>
          </a:prstGeom>
        </p:spPr>
      </p:pic>
      <p:sp>
        <p:nvSpPr>
          <p:cNvPr id="4" name="Freeform 4"/>
          <p:cNvSpPr/>
          <p:nvPr/>
        </p:nvSpPr>
        <p:spPr>
          <a:xfrm>
            <a:off x="3268139" y="2240846"/>
            <a:ext cx="11751722" cy="5351781"/>
          </a:xfrm>
          <a:custGeom>
            <a:avLst/>
            <a:gdLst/>
            <a:ahLst/>
            <a:cxnLst/>
            <a:rect l="l" t="t" r="r" b="b"/>
            <a:pathLst>
              <a:path w="11751722" h="5351781">
                <a:moveTo>
                  <a:pt x="0" y="0"/>
                </a:moveTo>
                <a:lnTo>
                  <a:pt x="11751722" y="0"/>
                </a:lnTo>
                <a:lnTo>
                  <a:pt x="11751722" y="5351781"/>
                </a:lnTo>
                <a:lnTo>
                  <a:pt x="0" y="5351781"/>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3661939" y="402239"/>
            <a:ext cx="10964121" cy="2526869"/>
            <a:chOff x="0" y="0"/>
            <a:chExt cx="14618828" cy="3369158"/>
          </a:xfrm>
        </p:grpSpPr>
        <p:sp>
          <p:nvSpPr>
            <p:cNvPr id="6" name="TextBox 6"/>
            <p:cNvSpPr txBox="1"/>
            <p:nvPr/>
          </p:nvSpPr>
          <p:spPr>
            <a:xfrm>
              <a:off x="0" y="2859818"/>
              <a:ext cx="13655826" cy="536998"/>
            </a:xfrm>
            <a:prstGeom prst="rect">
              <a:avLst/>
            </a:prstGeom>
          </p:spPr>
          <p:txBody>
            <a:bodyPr lIns="0" tIns="0" rIns="0" bIns="0" rtlCol="0" anchor="t">
              <a:spAutoFit/>
            </a:bodyPr>
            <a:lstStyle/>
            <a:p>
              <a:pPr>
                <a:lnSpc>
                  <a:spcPts val="3380"/>
                </a:lnSpc>
              </a:pPr>
              <a:endParaRPr/>
            </a:p>
          </p:txBody>
        </p:sp>
        <p:sp>
          <p:nvSpPr>
            <p:cNvPr id="7" name="TextBox 7"/>
            <p:cNvSpPr txBox="1"/>
            <p:nvPr/>
          </p:nvSpPr>
          <p:spPr>
            <a:xfrm>
              <a:off x="0" y="-4233"/>
              <a:ext cx="14618828" cy="1828800"/>
            </a:xfrm>
            <a:prstGeom prst="rect">
              <a:avLst/>
            </a:prstGeom>
          </p:spPr>
          <p:txBody>
            <a:bodyPr lIns="0" tIns="0" rIns="0" bIns="0" rtlCol="0" anchor="t">
              <a:spAutoFit/>
            </a:bodyPr>
            <a:lstStyle/>
            <a:p>
              <a:pPr>
                <a:lnSpc>
                  <a:spcPts val="10800"/>
                </a:lnSpc>
              </a:pPr>
              <a:r>
                <a:rPr lang="en-US" sz="9000">
                  <a:solidFill>
                    <a:srgbClr val="000000"/>
                  </a:solidFill>
                  <a:latin typeface="Baloo"/>
                </a:rPr>
                <a:t>Giao diện trang web</a:t>
              </a:r>
            </a:p>
          </p:txBody>
        </p:sp>
      </p:grpSp>
      <p:sp>
        <p:nvSpPr>
          <p:cNvPr id="8" name="TextBox 8"/>
          <p:cNvSpPr txBox="1"/>
          <p:nvPr/>
        </p:nvSpPr>
        <p:spPr>
          <a:xfrm>
            <a:off x="4569321" y="7853699"/>
            <a:ext cx="9149358" cy="830580"/>
          </a:xfrm>
          <a:prstGeom prst="rect">
            <a:avLst/>
          </a:prstGeom>
        </p:spPr>
        <p:txBody>
          <a:bodyPr lIns="0" tIns="0" rIns="0" bIns="0" rtlCol="0" anchor="t">
            <a:spAutoFit/>
          </a:bodyPr>
          <a:lstStyle/>
          <a:p>
            <a:pPr algn="ctr">
              <a:lnSpc>
                <a:spcPts val="6720"/>
              </a:lnSpc>
            </a:pPr>
            <a:r>
              <a:rPr lang="en-US" sz="4800">
                <a:solidFill>
                  <a:srgbClr val="FFFFFF"/>
                </a:solidFill>
                <a:latin typeface="DejaVu Serif Bold"/>
              </a:rPr>
              <a:t>Giao diện trang “Network”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408585">
            <a:off x="4499355" y="-533795"/>
            <a:ext cx="9289290" cy="10369815"/>
          </a:xfrm>
          <a:prstGeom prst="rect">
            <a:avLst/>
          </a:prstGeom>
        </p:spPr>
      </p:pic>
      <p:sp>
        <p:nvSpPr>
          <p:cNvPr id="3" name="TextBox 3"/>
          <p:cNvSpPr txBox="1"/>
          <p:nvPr/>
        </p:nvSpPr>
        <p:spPr>
          <a:xfrm>
            <a:off x="4421807" y="4057112"/>
            <a:ext cx="9444385"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Xin cảm ơn!</a:t>
            </a:r>
          </a:p>
        </p:txBody>
      </p:sp>
      <p:pic>
        <p:nvPicPr>
          <p:cNvPr id="4" name="Picture 4"/>
          <p:cNvPicPr>
            <a:picLocks noChangeAspect="1"/>
          </p:cNvPicPr>
          <p:nvPr/>
        </p:nvPicPr>
        <p:blipFill>
          <a:blip r:embed="rId3"/>
          <a:srcRect l="62989" t="67035"/>
          <a:stretch>
            <a:fillRect/>
          </a:stretch>
        </p:blipFill>
        <p:spPr>
          <a:xfrm rot="5400000">
            <a:off x="-202103" y="6179918"/>
            <a:ext cx="4312936" cy="3841377"/>
          </a:xfrm>
          <a:prstGeom prst="rect">
            <a:avLst/>
          </a:prstGeom>
        </p:spPr>
      </p:pic>
      <p:pic>
        <p:nvPicPr>
          <p:cNvPr id="5" name="Picture 5"/>
          <p:cNvPicPr>
            <a:picLocks noChangeAspect="1"/>
          </p:cNvPicPr>
          <p:nvPr/>
        </p:nvPicPr>
        <p:blipFill>
          <a:blip r:embed="rId4"/>
          <a:srcRect/>
          <a:stretch>
            <a:fillRect/>
          </a:stretch>
        </p:blipFill>
        <p:spPr>
          <a:xfrm>
            <a:off x="11640279" y="-4239083"/>
            <a:ext cx="8152651" cy="84781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sp>
        <p:nvSpPr>
          <p:cNvPr id="2" name="TextBox 2"/>
          <p:cNvSpPr txBox="1"/>
          <p:nvPr/>
        </p:nvSpPr>
        <p:spPr>
          <a:xfrm>
            <a:off x="2370044" y="1701911"/>
            <a:ext cx="13986555" cy="7058268"/>
          </a:xfrm>
          <a:prstGeom prst="rect">
            <a:avLst/>
          </a:prstGeom>
        </p:spPr>
        <p:txBody>
          <a:bodyPr lIns="0" tIns="0" rIns="0" bIns="0" rtlCol="0" anchor="t">
            <a:spAutoFit/>
          </a:bodyPr>
          <a:lstStyle/>
          <a:p>
            <a:pPr algn="ctr">
              <a:lnSpc>
                <a:spcPts val="13894"/>
              </a:lnSpc>
            </a:pPr>
            <a:r>
              <a:rPr lang="en-US" sz="11578">
                <a:solidFill>
                  <a:srgbClr val="FFFAEF"/>
                </a:solidFill>
                <a:latin typeface="Baloo"/>
              </a:rPr>
              <a:t>Xây dựng trang web phim và thư viện phim với Wordpress Video Gallery </a:t>
            </a:r>
          </a:p>
        </p:txBody>
      </p:sp>
      <p:pic>
        <p:nvPicPr>
          <p:cNvPr id="3" name="Picture 3"/>
          <p:cNvPicPr>
            <a:picLocks noChangeAspect="1"/>
          </p:cNvPicPr>
          <p:nvPr/>
        </p:nvPicPr>
        <p:blipFill>
          <a:blip r:embed="rId2"/>
          <a:srcRect l="64771" t="21970"/>
          <a:stretch>
            <a:fillRect/>
          </a:stretch>
        </p:blipFill>
        <p:spPr>
          <a:xfrm rot="5400000">
            <a:off x="-1901870" y="4547571"/>
            <a:ext cx="3803740" cy="8425216"/>
          </a:xfrm>
          <a:prstGeom prst="rect">
            <a:avLst/>
          </a:prstGeom>
        </p:spPr>
      </p:pic>
      <p:grpSp>
        <p:nvGrpSpPr>
          <p:cNvPr id="4" name="Group 4"/>
          <p:cNvGrpSpPr/>
          <p:nvPr/>
        </p:nvGrpSpPr>
        <p:grpSpPr>
          <a:xfrm>
            <a:off x="1028700" y="1028700"/>
            <a:ext cx="367402" cy="346352"/>
            <a:chOff x="0" y="0"/>
            <a:chExt cx="489869" cy="461803"/>
          </a:xfrm>
        </p:grpSpPr>
        <p:sp>
          <p:nvSpPr>
            <p:cNvPr id="5" name="AutoShape 5"/>
            <p:cNvSpPr/>
            <p:nvPr/>
          </p:nvSpPr>
          <p:spPr>
            <a:xfrm>
              <a:off x="0" y="0"/>
              <a:ext cx="489869" cy="0"/>
            </a:xfrm>
            <a:prstGeom prst="line">
              <a:avLst/>
            </a:prstGeom>
            <a:ln w="50800" cap="rnd">
              <a:solidFill>
                <a:srgbClr val="FFFAEF"/>
              </a:solidFill>
              <a:prstDash val="solid"/>
              <a:headEnd type="none" w="sm" len="sm"/>
              <a:tailEnd type="none" w="sm" len="sm"/>
            </a:ln>
          </p:spPr>
          <p:txBody>
            <a:bodyPr/>
            <a:lstStyle/>
            <a:p>
              <a:endParaRPr lang="en-US"/>
            </a:p>
          </p:txBody>
        </p:sp>
        <p:sp>
          <p:nvSpPr>
            <p:cNvPr id="6" name="AutoShape 6"/>
            <p:cNvSpPr/>
            <p:nvPr/>
          </p:nvSpPr>
          <p:spPr>
            <a:xfrm>
              <a:off x="0" y="205275"/>
              <a:ext cx="489869" cy="0"/>
            </a:xfrm>
            <a:prstGeom prst="line">
              <a:avLst/>
            </a:prstGeom>
            <a:ln w="50800" cap="rnd">
              <a:solidFill>
                <a:srgbClr val="FFFAEF"/>
              </a:solidFill>
              <a:prstDash val="solid"/>
              <a:headEnd type="none" w="sm" len="sm"/>
              <a:tailEnd type="none" w="sm" len="sm"/>
            </a:ln>
          </p:spPr>
          <p:txBody>
            <a:bodyPr/>
            <a:lstStyle/>
            <a:p>
              <a:endParaRPr lang="en-US"/>
            </a:p>
          </p:txBody>
        </p:sp>
        <p:sp>
          <p:nvSpPr>
            <p:cNvPr id="7" name="AutoShape 7"/>
            <p:cNvSpPr/>
            <p:nvPr/>
          </p:nvSpPr>
          <p:spPr>
            <a:xfrm>
              <a:off x="0" y="410931"/>
              <a:ext cx="489869" cy="0"/>
            </a:xfrm>
            <a:prstGeom prst="line">
              <a:avLst/>
            </a:prstGeom>
            <a:ln w="50800" cap="rnd">
              <a:solidFill>
                <a:srgbClr val="FFFAEF"/>
              </a:solidFill>
              <a:prstDash val="solid"/>
              <a:headEnd type="none" w="sm" len="sm"/>
              <a:tailEnd type="none" w="sm" len="sm"/>
            </a:ln>
          </p:spPr>
          <p:txBody>
            <a:bodyPr/>
            <a:lstStyle/>
            <a:p>
              <a:endParaRPr lang="en-US"/>
            </a:p>
          </p:txBody>
        </p:sp>
      </p:grpSp>
      <p:grpSp>
        <p:nvGrpSpPr>
          <p:cNvPr id="8" name="Group 8"/>
          <p:cNvGrpSpPr/>
          <p:nvPr/>
        </p:nvGrpSpPr>
        <p:grpSpPr>
          <a:xfrm>
            <a:off x="16356600" y="9076225"/>
            <a:ext cx="902700" cy="182075"/>
            <a:chOff x="0" y="0"/>
            <a:chExt cx="2128209" cy="429260"/>
          </a:xfrm>
        </p:grpSpPr>
        <p:sp>
          <p:nvSpPr>
            <p:cNvPr id="9" name="Freeform 9"/>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txBody>
            <a:bodyPr/>
            <a:lstStyle/>
            <a:p>
              <a:endParaRPr lang="en-US"/>
            </a:p>
          </p:txBody>
        </p:sp>
      </p:grpSp>
      <p:pic>
        <p:nvPicPr>
          <p:cNvPr id="10" name="Picture 10"/>
          <p:cNvPicPr>
            <a:picLocks noChangeAspect="1"/>
          </p:cNvPicPr>
          <p:nvPr/>
        </p:nvPicPr>
        <p:blipFill>
          <a:blip r:embed="rId3"/>
          <a:srcRect/>
          <a:stretch>
            <a:fillRect/>
          </a:stretch>
        </p:blipFill>
        <p:spPr>
          <a:xfrm rot="-7094170">
            <a:off x="14769586" y="-3287079"/>
            <a:ext cx="7036829" cy="72375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a:off x="14955704" y="7197948"/>
            <a:ext cx="3468258" cy="3089052"/>
          </a:xfrm>
          <a:prstGeom prst="rect">
            <a:avLst/>
          </a:prstGeom>
        </p:spPr>
      </p:pic>
      <p:pic>
        <p:nvPicPr>
          <p:cNvPr id="3" name="Picture 3"/>
          <p:cNvPicPr>
            <a:picLocks noChangeAspect="1"/>
          </p:cNvPicPr>
          <p:nvPr/>
        </p:nvPicPr>
        <p:blipFill>
          <a:blip r:embed="rId3"/>
          <a:srcRect r="64034" b="46739"/>
          <a:stretch>
            <a:fillRect/>
          </a:stretch>
        </p:blipFill>
        <p:spPr>
          <a:xfrm rot="-5400000" flipH="1">
            <a:off x="1041561" y="-1041561"/>
            <a:ext cx="4331879" cy="6415001"/>
          </a:xfrm>
          <a:prstGeom prst="rect">
            <a:avLst/>
          </a:prstGeom>
        </p:spPr>
      </p:pic>
      <p:sp>
        <p:nvSpPr>
          <p:cNvPr id="4" name="Freeform 4"/>
          <p:cNvSpPr/>
          <p:nvPr/>
        </p:nvSpPr>
        <p:spPr>
          <a:xfrm>
            <a:off x="1028700" y="3946117"/>
            <a:ext cx="7194535" cy="4796357"/>
          </a:xfrm>
          <a:custGeom>
            <a:avLst/>
            <a:gdLst/>
            <a:ahLst/>
            <a:cxnLst/>
            <a:rect l="l" t="t" r="r" b="b"/>
            <a:pathLst>
              <a:path w="7194535" h="4796357">
                <a:moveTo>
                  <a:pt x="0" y="0"/>
                </a:moveTo>
                <a:lnTo>
                  <a:pt x="7194535" y="0"/>
                </a:lnTo>
                <a:lnTo>
                  <a:pt x="7194535" y="4796357"/>
                </a:lnTo>
                <a:lnTo>
                  <a:pt x="0" y="4796357"/>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8806472" y="2740044"/>
            <a:ext cx="7883360" cy="3812744"/>
            <a:chOff x="0" y="0"/>
            <a:chExt cx="10511147" cy="5083658"/>
          </a:xfrm>
        </p:grpSpPr>
        <p:sp>
          <p:nvSpPr>
            <p:cNvPr id="6" name="TextBox 6"/>
            <p:cNvSpPr txBox="1"/>
            <p:nvPr/>
          </p:nvSpPr>
          <p:spPr>
            <a:xfrm>
              <a:off x="0" y="2859818"/>
              <a:ext cx="9818735" cy="2251498"/>
            </a:xfrm>
            <a:prstGeom prst="rect">
              <a:avLst/>
            </a:prstGeom>
          </p:spPr>
          <p:txBody>
            <a:bodyPr lIns="0" tIns="0" rIns="0" bIns="0" rtlCol="0" anchor="t">
              <a:spAutoFit/>
            </a:bodyPr>
            <a:lstStyle/>
            <a:p>
              <a:pPr>
                <a:lnSpc>
                  <a:spcPts val="3380"/>
                </a:lnSpc>
              </a:pPr>
              <a:r>
                <a:rPr lang="en-US" sz="2600">
                  <a:solidFill>
                    <a:srgbClr val="000000"/>
                  </a:solidFill>
                  <a:latin typeface="Clear Sans"/>
                </a:rPr>
                <a:t>Mã nguồn mở (Open Source) được hiểu đơn giản là các phần mềm mà code của chúng được công khai để mọi người đều có thể tải xuống để sử dụng, chỉnh sửa và tùy biến</a:t>
              </a:r>
            </a:p>
          </p:txBody>
        </p:sp>
        <p:sp>
          <p:nvSpPr>
            <p:cNvPr id="7" name="TextBox 7"/>
            <p:cNvSpPr txBox="1"/>
            <p:nvPr/>
          </p:nvSpPr>
          <p:spPr>
            <a:xfrm>
              <a:off x="0" y="-4233"/>
              <a:ext cx="10511147" cy="1828800"/>
            </a:xfrm>
            <a:prstGeom prst="rect">
              <a:avLst/>
            </a:prstGeom>
          </p:spPr>
          <p:txBody>
            <a:bodyPr lIns="0" tIns="0" rIns="0" bIns="0" rtlCol="0" anchor="t">
              <a:spAutoFit/>
            </a:bodyPr>
            <a:lstStyle/>
            <a:p>
              <a:pPr>
                <a:lnSpc>
                  <a:spcPts val="10800"/>
                </a:lnSpc>
              </a:pPr>
              <a:r>
                <a:rPr lang="en-US" sz="9000">
                  <a:solidFill>
                    <a:srgbClr val="000000"/>
                  </a:solidFill>
                  <a:latin typeface="Baloo"/>
                </a:rPr>
                <a:t>Giới thiệu</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64034" b="46739"/>
          <a:stretch>
            <a:fillRect/>
          </a:stretch>
        </p:blipFill>
        <p:spPr>
          <a:xfrm rot="-5400000" flipH="1">
            <a:off x="-4815703" y="-1693918"/>
            <a:ext cx="4331879" cy="6415001"/>
          </a:xfrm>
          <a:prstGeom prst="rect">
            <a:avLst/>
          </a:prstGeom>
        </p:spPr>
      </p:pic>
      <p:pic>
        <p:nvPicPr>
          <p:cNvPr id="3" name="Picture 3"/>
          <p:cNvPicPr>
            <a:picLocks noChangeAspect="1"/>
          </p:cNvPicPr>
          <p:nvPr/>
        </p:nvPicPr>
        <p:blipFill>
          <a:blip r:embed="rId2"/>
          <a:srcRect l="64771" t="21970"/>
          <a:stretch>
            <a:fillRect/>
          </a:stretch>
        </p:blipFill>
        <p:spPr>
          <a:xfrm rot="5400000">
            <a:off x="3124630" y="2018870"/>
            <a:ext cx="5143500" cy="11392761"/>
          </a:xfrm>
          <a:prstGeom prst="rect">
            <a:avLst/>
          </a:prstGeom>
        </p:spPr>
      </p:pic>
      <p:sp>
        <p:nvSpPr>
          <p:cNvPr id="4" name="Freeform 4"/>
          <p:cNvSpPr/>
          <p:nvPr/>
        </p:nvSpPr>
        <p:spPr>
          <a:xfrm rot="-1016799">
            <a:off x="9736550" y="-2506878"/>
            <a:ext cx="11406363" cy="9923536"/>
          </a:xfrm>
          <a:custGeom>
            <a:avLst/>
            <a:gdLst/>
            <a:ahLst/>
            <a:cxnLst/>
            <a:rect l="l" t="t" r="r" b="b"/>
            <a:pathLst>
              <a:path w="11406363" h="9923536">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468198" y="1225319"/>
            <a:ext cx="5362043" cy="1371600"/>
          </a:xfrm>
          <a:prstGeom prst="rect">
            <a:avLst/>
          </a:prstGeom>
        </p:spPr>
        <p:txBody>
          <a:bodyPr lIns="0" tIns="0" rIns="0" bIns="0" rtlCol="0" anchor="t">
            <a:spAutoFit/>
          </a:bodyPr>
          <a:lstStyle/>
          <a:p>
            <a:pPr algn="r">
              <a:lnSpc>
                <a:spcPts val="10800"/>
              </a:lnSpc>
            </a:pPr>
            <a:r>
              <a:rPr lang="en-US" sz="9000">
                <a:solidFill>
                  <a:srgbClr val="FFFAEF"/>
                </a:solidFill>
                <a:latin typeface="Baloo"/>
              </a:rPr>
              <a:t>Nội dung</a:t>
            </a:r>
          </a:p>
        </p:txBody>
      </p:sp>
      <p:grpSp>
        <p:nvGrpSpPr>
          <p:cNvPr id="6" name="Group 6"/>
          <p:cNvGrpSpPr/>
          <p:nvPr/>
        </p:nvGrpSpPr>
        <p:grpSpPr>
          <a:xfrm>
            <a:off x="2327911" y="2338979"/>
            <a:ext cx="5987707" cy="1479232"/>
            <a:chOff x="0" y="0"/>
            <a:chExt cx="7983609" cy="1972309"/>
          </a:xfrm>
        </p:grpSpPr>
        <p:sp>
          <p:nvSpPr>
            <p:cNvPr id="7" name="TextBox 7"/>
            <p:cNvSpPr txBox="1"/>
            <p:nvPr/>
          </p:nvSpPr>
          <p:spPr>
            <a:xfrm>
              <a:off x="0" y="1350836"/>
              <a:ext cx="7983609" cy="649374"/>
            </a:xfrm>
            <a:prstGeom prst="rect">
              <a:avLst/>
            </a:prstGeom>
          </p:spPr>
          <p:txBody>
            <a:bodyPr lIns="0" tIns="0" rIns="0" bIns="0" rtlCol="0" anchor="t">
              <a:spAutoFit/>
            </a:bodyPr>
            <a:lstStyle/>
            <a:p>
              <a:pPr>
                <a:lnSpc>
                  <a:spcPts val="3978"/>
                </a:lnSpc>
              </a:pPr>
              <a:r>
                <a:rPr lang="en-US" sz="3060">
                  <a:solidFill>
                    <a:srgbClr val="FFFAEF"/>
                  </a:solidFill>
                  <a:latin typeface="Clear Sans"/>
                </a:rPr>
                <a:t>Khái quát</a:t>
              </a:r>
            </a:p>
          </p:txBody>
        </p:sp>
        <p:sp>
          <p:nvSpPr>
            <p:cNvPr id="8" name="TextBox 8"/>
            <p:cNvSpPr txBox="1"/>
            <p:nvPr/>
          </p:nvSpPr>
          <p:spPr>
            <a:xfrm>
              <a:off x="0" y="-38100"/>
              <a:ext cx="7983609" cy="893068"/>
            </a:xfrm>
            <a:prstGeom prst="rect">
              <a:avLst/>
            </a:prstGeom>
          </p:spPr>
          <p:txBody>
            <a:bodyPr lIns="0" tIns="0" rIns="0" bIns="0" rtlCol="0" anchor="t">
              <a:spAutoFit/>
            </a:bodyPr>
            <a:lstStyle/>
            <a:p>
              <a:pPr>
                <a:lnSpc>
                  <a:spcPts val="5508"/>
                </a:lnSpc>
              </a:pPr>
              <a:r>
                <a:rPr lang="en-US" sz="4236">
                  <a:solidFill>
                    <a:srgbClr val="FFFAEF"/>
                  </a:solidFill>
                  <a:latin typeface="Baloo"/>
                </a:rPr>
                <a:t>Nội dung 1</a:t>
              </a:r>
            </a:p>
          </p:txBody>
        </p:sp>
      </p:grpSp>
      <p:grpSp>
        <p:nvGrpSpPr>
          <p:cNvPr id="9" name="Group 9"/>
          <p:cNvGrpSpPr/>
          <p:nvPr/>
        </p:nvGrpSpPr>
        <p:grpSpPr>
          <a:xfrm>
            <a:off x="9952924" y="5143500"/>
            <a:ext cx="5486808" cy="895975"/>
            <a:chOff x="0" y="0"/>
            <a:chExt cx="7315744" cy="1194634"/>
          </a:xfrm>
        </p:grpSpPr>
        <p:sp>
          <p:nvSpPr>
            <p:cNvPr id="10" name="TextBox 10"/>
            <p:cNvSpPr txBox="1"/>
            <p:nvPr/>
          </p:nvSpPr>
          <p:spPr>
            <a:xfrm>
              <a:off x="0" y="-38100"/>
              <a:ext cx="7315744" cy="824560"/>
            </a:xfrm>
            <a:prstGeom prst="rect">
              <a:avLst/>
            </a:prstGeom>
          </p:spPr>
          <p:txBody>
            <a:bodyPr lIns="0" tIns="0" rIns="0" bIns="0" rtlCol="0" anchor="t">
              <a:spAutoFit/>
            </a:bodyPr>
            <a:lstStyle/>
            <a:p>
              <a:pPr>
                <a:lnSpc>
                  <a:spcPts val="5066"/>
                </a:lnSpc>
              </a:pPr>
              <a:r>
                <a:rPr lang="en-US" sz="3897">
                  <a:solidFill>
                    <a:srgbClr val="FFFAEF"/>
                  </a:solidFill>
                  <a:latin typeface="Baloo"/>
                </a:rPr>
                <a:t>Nội dung 2</a:t>
              </a:r>
            </a:p>
          </p:txBody>
        </p:sp>
        <p:sp>
          <p:nvSpPr>
            <p:cNvPr id="11" name="TextBox 11"/>
            <p:cNvSpPr txBox="1"/>
            <p:nvPr/>
          </p:nvSpPr>
          <p:spPr>
            <a:xfrm>
              <a:off x="0" y="1240305"/>
              <a:ext cx="7315744" cy="599629"/>
            </a:xfrm>
            <a:prstGeom prst="rect">
              <a:avLst/>
            </a:prstGeom>
          </p:spPr>
          <p:txBody>
            <a:bodyPr lIns="0" tIns="0" rIns="0" bIns="0" rtlCol="0" anchor="t">
              <a:spAutoFit/>
            </a:bodyPr>
            <a:lstStyle/>
            <a:p>
              <a:pPr>
                <a:lnSpc>
                  <a:spcPts val="3659"/>
                </a:lnSpc>
              </a:pPr>
              <a:r>
                <a:rPr lang="en-US" sz="2814">
                  <a:solidFill>
                    <a:srgbClr val="FFFAEF"/>
                  </a:solidFill>
                  <a:latin typeface="Clear Sans"/>
                </a:rPr>
                <a:t>Nội dung chính</a:t>
              </a:r>
            </a:p>
          </p:txBody>
        </p:sp>
      </p:grpSp>
      <p:pic>
        <p:nvPicPr>
          <p:cNvPr id="12" name="Picture 12"/>
          <p:cNvPicPr>
            <a:picLocks noChangeAspect="1"/>
          </p:cNvPicPr>
          <p:nvPr/>
        </p:nvPicPr>
        <p:blipFill>
          <a:blip r:embed="rId5"/>
          <a:srcRect/>
          <a:stretch>
            <a:fillRect/>
          </a:stretch>
        </p:blipFill>
        <p:spPr>
          <a:xfrm>
            <a:off x="1216225" y="2165883"/>
            <a:ext cx="832486" cy="862071"/>
          </a:xfrm>
          <a:prstGeom prst="rect">
            <a:avLst/>
          </a:prstGeom>
        </p:spPr>
      </p:pic>
      <p:pic>
        <p:nvPicPr>
          <p:cNvPr id="13" name="Picture 13"/>
          <p:cNvPicPr>
            <a:picLocks noChangeAspect="1"/>
          </p:cNvPicPr>
          <p:nvPr/>
        </p:nvPicPr>
        <p:blipFill>
          <a:blip r:embed="rId6"/>
          <a:srcRect/>
          <a:stretch>
            <a:fillRect/>
          </a:stretch>
        </p:blipFill>
        <p:spPr>
          <a:xfrm>
            <a:off x="8814903" y="5143500"/>
            <a:ext cx="658195" cy="6450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172854" cy="1371600"/>
          </a:xfrm>
          <a:prstGeom prst="rect">
            <a:avLst/>
          </a:prstGeom>
        </p:spPr>
        <p:txBody>
          <a:bodyPr lIns="0" tIns="0" rIns="0" bIns="0" rtlCol="0" anchor="t">
            <a:spAutoFit/>
          </a:bodyPr>
          <a:lstStyle/>
          <a:p>
            <a:pPr>
              <a:lnSpc>
                <a:spcPts val="10800"/>
              </a:lnSpc>
            </a:pPr>
            <a:r>
              <a:rPr lang="en-US" sz="9000">
                <a:solidFill>
                  <a:srgbClr val="000000"/>
                </a:solidFill>
                <a:latin typeface="Baloo"/>
              </a:rPr>
              <a:t>Khái quát</a:t>
            </a:r>
          </a:p>
        </p:txBody>
      </p:sp>
      <p:pic>
        <p:nvPicPr>
          <p:cNvPr id="3" name="Picture 3"/>
          <p:cNvPicPr>
            <a:picLocks noChangeAspect="1"/>
          </p:cNvPicPr>
          <p:nvPr/>
        </p:nvPicPr>
        <p:blipFill>
          <a:blip r:embed="rId2"/>
          <a:srcRect/>
          <a:stretch>
            <a:fillRect/>
          </a:stretch>
        </p:blipFill>
        <p:spPr>
          <a:xfrm rot="-8937396">
            <a:off x="7972009" y="5738077"/>
            <a:ext cx="8964268" cy="8506586"/>
          </a:xfrm>
          <a:prstGeom prst="rect">
            <a:avLst/>
          </a:prstGeom>
        </p:spPr>
      </p:pic>
      <p:sp>
        <p:nvSpPr>
          <p:cNvPr id="4" name="Freeform 4"/>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0703640" y="2735890"/>
            <a:ext cx="6387302" cy="6147834"/>
            <a:chOff x="30480" y="591820"/>
            <a:chExt cx="12736830" cy="12259310"/>
          </a:xfrm>
        </p:grpSpPr>
        <p:sp>
          <p:nvSpPr>
            <p:cNvPr id="6" name="Freeform 6"/>
            <p:cNvSpPr/>
            <p:nvPr/>
          </p:nvSpPr>
          <p:spPr>
            <a:xfrm>
              <a:off x="0" y="0"/>
              <a:ext cx="12736830" cy="12259310"/>
            </a:xfrm>
            <a:custGeom>
              <a:avLst/>
              <a:gdLst/>
              <a:ahLst/>
              <a:cxnLst/>
              <a:rect l="l" t="t" r="r" b="b"/>
              <a:pathLst>
                <a:path w="12736830" h="1225931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5"/>
              <a:stretch>
                <a:fillRect l="-38128"/>
              </a:stretch>
            </a:blipFill>
          </p:spPr>
          <p:txBody>
            <a:bodyPr/>
            <a:lstStyle/>
            <a:p>
              <a:endParaRPr lang="en-US"/>
            </a:p>
          </p:txBody>
        </p:sp>
      </p:grpSp>
      <p:grpSp>
        <p:nvGrpSpPr>
          <p:cNvPr id="7" name="Group 7"/>
          <p:cNvGrpSpPr/>
          <p:nvPr/>
        </p:nvGrpSpPr>
        <p:grpSpPr>
          <a:xfrm>
            <a:off x="549402" y="3291048"/>
            <a:ext cx="8293143" cy="2465767"/>
            <a:chOff x="0" y="0"/>
            <a:chExt cx="11057524" cy="3287689"/>
          </a:xfrm>
        </p:grpSpPr>
        <p:sp>
          <p:nvSpPr>
            <p:cNvPr id="8" name="TextBox 8"/>
            <p:cNvSpPr txBox="1"/>
            <p:nvPr/>
          </p:nvSpPr>
          <p:spPr>
            <a:xfrm>
              <a:off x="0" y="-38100"/>
              <a:ext cx="11057524" cy="769620"/>
            </a:xfrm>
            <a:prstGeom prst="rect">
              <a:avLst/>
            </a:prstGeom>
          </p:spPr>
          <p:txBody>
            <a:bodyPr lIns="0" tIns="0" rIns="0" bIns="0" rtlCol="0" anchor="t">
              <a:spAutoFit/>
            </a:bodyPr>
            <a:lstStyle/>
            <a:p>
              <a:pPr>
                <a:lnSpc>
                  <a:spcPts val="4680"/>
                </a:lnSpc>
              </a:pPr>
              <a:r>
                <a:rPr lang="en-US" sz="3600">
                  <a:solidFill>
                    <a:srgbClr val="000000"/>
                  </a:solidFill>
                  <a:latin typeface="Baloo"/>
                </a:rPr>
                <a:t>Tổng quan</a:t>
              </a:r>
            </a:p>
          </p:txBody>
        </p:sp>
        <p:sp>
          <p:nvSpPr>
            <p:cNvPr id="9" name="TextBox 9"/>
            <p:cNvSpPr txBox="1"/>
            <p:nvPr/>
          </p:nvSpPr>
          <p:spPr>
            <a:xfrm>
              <a:off x="0" y="1060744"/>
              <a:ext cx="11057524" cy="2822998"/>
            </a:xfrm>
            <a:prstGeom prst="rect">
              <a:avLst/>
            </a:prstGeom>
          </p:spPr>
          <p:txBody>
            <a:bodyPr lIns="0" tIns="0" rIns="0" bIns="0" rtlCol="0" anchor="t">
              <a:spAutoFit/>
            </a:bodyPr>
            <a:lstStyle/>
            <a:p>
              <a:pPr>
                <a:lnSpc>
                  <a:spcPts val="3380"/>
                </a:lnSpc>
              </a:pPr>
              <a:r>
                <a:rPr lang="en-US" sz="2600">
                  <a:solidFill>
                    <a:srgbClr val="000000"/>
                  </a:solidFill>
                  <a:latin typeface="Clear Sans"/>
                </a:rPr>
                <a:t>Trang web cho phép người dùng duyệt và tìm kiếm các phim trong thư viện dễ dàng thông qua các bộ lọc như thể loại, năm sản xuất và đánh giá. Họ có thể xem thông tin chi tiết về các phim, bao gồm mô tả, thể loại, diễn viên và đạo diễn.</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sp>
        <p:nvSpPr>
          <p:cNvPr id="3" name="TextBox 3"/>
          <p:cNvSpPr txBox="1"/>
          <p:nvPr/>
        </p:nvSpPr>
        <p:spPr>
          <a:xfrm>
            <a:off x="6402907" y="5048900"/>
            <a:ext cx="5482185" cy="2527261"/>
          </a:xfrm>
          <a:prstGeom prst="rect">
            <a:avLst/>
          </a:prstGeom>
        </p:spPr>
        <p:txBody>
          <a:bodyPr lIns="0" tIns="0" rIns="0" bIns="0" rtlCol="0" anchor="t">
            <a:spAutoFit/>
          </a:bodyPr>
          <a:lstStyle/>
          <a:p>
            <a:pPr algn="ctr">
              <a:lnSpc>
                <a:spcPts val="4002"/>
              </a:lnSpc>
            </a:pPr>
            <a:r>
              <a:rPr lang="en-US" sz="3078">
                <a:solidFill>
                  <a:srgbClr val="000000"/>
                </a:solidFill>
                <a:latin typeface="Clear Sans"/>
              </a:rPr>
              <a:t>Một hệ thống quản lý nội dung (CMS) miễn phí và mã nguồn mở được sử dụng rộng rãi trên toàn thế giới để tạo và quản lý các trang web và blog.</a:t>
            </a:r>
          </a:p>
        </p:txBody>
      </p:sp>
      <p:sp>
        <p:nvSpPr>
          <p:cNvPr id="4" name="TextBox 4"/>
          <p:cNvSpPr txBox="1"/>
          <p:nvPr/>
        </p:nvSpPr>
        <p:spPr>
          <a:xfrm>
            <a:off x="6402907" y="4024342"/>
            <a:ext cx="5482185" cy="683262"/>
          </a:xfrm>
          <a:prstGeom prst="rect">
            <a:avLst/>
          </a:prstGeom>
        </p:spPr>
        <p:txBody>
          <a:bodyPr lIns="0" tIns="0" rIns="0" bIns="0" rtlCol="0" anchor="t">
            <a:spAutoFit/>
          </a:bodyPr>
          <a:lstStyle/>
          <a:p>
            <a:pPr algn="ctr">
              <a:lnSpc>
                <a:spcPts val="5541"/>
              </a:lnSpc>
            </a:pPr>
            <a:r>
              <a:rPr lang="en-US" sz="4262">
                <a:solidFill>
                  <a:srgbClr val="000000"/>
                </a:solidFill>
                <a:latin typeface="Baloo"/>
              </a:rPr>
              <a:t>Wordpress là gì? </a:t>
            </a:r>
          </a:p>
        </p:txBody>
      </p:sp>
      <p:sp>
        <p:nvSpPr>
          <p:cNvPr id="5" name="TextBox 5"/>
          <p:cNvSpPr txBox="1"/>
          <p:nvPr/>
        </p:nvSpPr>
        <p:spPr>
          <a:xfrm>
            <a:off x="2766577" y="1028700"/>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Nội dung chính</a:t>
            </a:r>
          </a:p>
        </p:txBody>
      </p:sp>
      <p:grpSp>
        <p:nvGrpSpPr>
          <p:cNvPr id="6" name="Group 6"/>
          <p:cNvGrpSpPr/>
          <p:nvPr/>
        </p:nvGrpSpPr>
        <p:grpSpPr>
          <a:xfrm>
            <a:off x="1028700" y="1028700"/>
            <a:ext cx="367402" cy="346352"/>
            <a:chOff x="0" y="0"/>
            <a:chExt cx="489869" cy="461803"/>
          </a:xfrm>
        </p:grpSpPr>
        <p:sp>
          <p:nvSpPr>
            <p:cNvPr id="7" name="AutoShape 7"/>
            <p:cNvSpPr/>
            <p:nvPr/>
          </p:nvSpPr>
          <p:spPr>
            <a:xfrm>
              <a:off x="0" y="0"/>
              <a:ext cx="489869" cy="0"/>
            </a:xfrm>
            <a:prstGeom prst="line">
              <a:avLst/>
            </a:prstGeom>
            <a:ln w="50872" cap="rnd">
              <a:solidFill>
                <a:srgbClr val="000000"/>
              </a:solidFill>
              <a:prstDash val="solid"/>
              <a:headEnd type="none" w="sm" len="sm"/>
              <a:tailEnd type="none" w="sm" len="sm"/>
            </a:ln>
          </p:spPr>
          <p:txBody>
            <a:bodyPr/>
            <a:lstStyle/>
            <a:p>
              <a:endParaRPr lang="en-US"/>
            </a:p>
          </p:txBody>
        </p:sp>
        <p:sp>
          <p:nvSpPr>
            <p:cNvPr id="8" name="AutoShape 8"/>
            <p:cNvSpPr/>
            <p:nvPr/>
          </p:nvSpPr>
          <p:spPr>
            <a:xfrm>
              <a:off x="0" y="205275"/>
              <a:ext cx="489869" cy="0"/>
            </a:xfrm>
            <a:prstGeom prst="line">
              <a:avLst/>
            </a:prstGeom>
            <a:ln w="50872" cap="rnd">
              <a:solidFill>
                <a:srgbClr val="000000"/>
              </a:solidFill>
              <a:prstDash val="solid"/>
              <a:headEnd type="none" w="sm" len="sm"/>
              <a:tailEnd type="none" w="sm" len="sm"/>
            </a:ln>
          </p:spPr>
          <p:txBody>
            <a:bodyPr/>
            <a:lstStyle/>
            <a:p>
              <a:endParaRPr lang="en-US"/>
            </a:p>
          </p:txBody>
        </p:sp>
        <p:sp>
          <p:nvSpPr>
            <p:cNvPr id="9" name="AutoShape 9"/>
            <p:cNvSpPr/>
            <p:nvPr/>
          </p:nvSpPr>
          <p:spPr>
            <a:xfrm>
              <a:off x="0" y="410931"/>
              <a:ext cx="489869" cy="0"/>
            </a:xfrm>
            <a:prstGeom prst="line">
              <a:avLst/>
            </a:prstGeom>
            <a:ln w="50872" cap="rnd">
              <a:solidFill>
                <a:srgbClr val="000000"/>
              </a:solidFill>
              <a:prstDash val="solid"/>
              <a:headEnd type="none" w="sm" len="sm"/>
              <a:tailEnd type="none" w="sm" len="sm"/>
            </a:ln>
          </p:spPr>
          <p:txBody>
            <a:bodyPr/>
            <a:lstStyle/>
            <a:p>
              <a:endParaRPr lang="en-US"/>
            </a:p>
          </p:txBody>
        </p:sp>
      </p:grpSp>
      <p:pic>
        <p:nvPicPr>
          <p:cNvPr id="10" name="Picture 10"/>
          <p:cNvPicPr>
            <a:picLocks noChangeAspect="1"/>
          </p:cNvPicPr>
          <p:nvPr/>
        </p:nvPicPr>
        <p:blipFill>
          <a:blip r:embed="rId3"/>
          <a:srcRect l="70477" t="23497"/>
          <a:stretch>
            <a:fillRect/>
          </a:stretch>
        </p:blipFill>
        <p:spPr>
          <a:xfrm rot="-5400000" flipH="1">
            <a:off x="12514025" y="4513025"/>
            <a:ext cx="3215480" cy="8332470"/>
          </a:xfrm>
          <a:prstGeom prst="rect">
            <a:avLst/>
          </a:prstGeom>
        </p:spPr>
      </p:pic>
      <p:pic>
        <p:nvPicPr>
          <p:cNvPr id="11" name="Picture 11"/>
          <p:cNvPicPr>
            <a:picLocks noChangeAspect="1"/>
          </p:cNvPicPr>
          <p:nvPr/>
        </p:nvPicPr>
        <p:blipFill>
          <a:blip r:embed="rId4"/>
          <a:srcRect/>
          <a:stretch>
            <a:fillRect/>
          </a:stretch>
        </p:blipFill>
        <p:spPr>
          <a:xfrm>
            <a:off x="8869359" y="2643729"/>
            <a:ext cx="549281" cy="8256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64034" b="46739"/>
          <a:stretch>
            <a:fillRect/>
          </a:stretch>
        </p:blipFill>
        <p:spPr>
          <a:xfrm rot="-5400000" flipH="1">
            <a:off x="1041561" y="-1041561"/>
            <a:ext cx="4331879" cy="6415001"/>
          </a:xfrm>
          <a:prstGeom prst="rect">
            <a:avLst/>
          </a:prstGeom>
        </p:spPr>
      </p:pic>
      <p:sp>
        <p:nvSpPr>
          <p:cNvPr id="3" name="Freeform 3"/>
          <p:cNvSpPr/>
          <p:nvPr/>
        </p:nvSpPr>
        <p:spPr>
          <a:xfrm>
            <a:off x="3714143" y="2165939"/>
            <a:ext cx="10859714" cy="6615822"/>
          </a:xfrm>
          <a:custGeom>
            <a:avLst/>
            <a:gdLst/>
            <a:ahLst/>
            <a:cxnLst/>
            <a:rect l="l" t="t" r="r" b="b"/>
            <a:pathLst>
              <a:path w="10859714" h="6615822">
                <a:moveTo>
                  <a:pt x="0" y="0"/>
                </a:moveTo>
                <a:lnTo>
                  <a:pt x="10859714" y="0"/>
                </a:lnTo>
                <a:lnTo>
                  <a:pt x="10859714" y="6615822"/>
                </a:lnTo>
                <a:lnTo>
                  <a:pt x="0" y="661582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990082" y="342900"/>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Thiết kế trang web</a:t>
            </a:r>
          </a:p>
        </p:txBody>
      </p:sp>
      <p:sp>
        <p:nvSpPr>
          <p:cNvPr id="5" name="TextBox 5"/>
          <p:cNvSpPr txBox="1"/>
          <p:nvPr/>
        </p:nvSpPr>
        <p:spPr>
          <a:xfrm>
            <a:off x="7137499" y="8753792"/>
            <a:ext cx="4013002" cy="830580"/>
          </a:xfrm>
          <a:prstGeom prst="rect">
            <a:avLst/>
          </a:prstGeom>
        </p:spPr>
        <p:txBody>
          <a:bodyPr lIns="0" tIns="0" rIns="0" bIns="0" rtlCol="0" anchor="t">
            <a:spAutoFit/>
          </a:bodyPr>
          <a:lstStyle/>
          <a:p>
            <a:pPr algn="ctr">
              <a:lnSpc>
                <a:spcPts val="6720"/>
              </a:lnSpc>
            </a:pPr>
            <a:r>
              <a:rPr lang="en-US" sz="4800">
                <a:solidFill>
                  <a:srgbClr val="000000"/>
                </a:solidFill>
                <a:latin typeface="DejaVu Serif Bold"/>
              </a:rPr>
              <a:t>Theme mẫu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sp>
        <p:nvSpPr>
          <p:cNvPr id="2" name="Freeform 2"/>
          <p:cNvSpPr/>
          <p:nvPr/>
        </p:nvSpPr>
        <p:spPr>
          <a:xfrm rot="10090262">
            <a:off x="-2969613" y="5184636"/>
            <a:ext cx="8774007" cy="7633386"/>
          </a:xfrm>
          <a:custGeom>
            <a:avLst/>
            <a:gdLst/>
            <a:ahLst/>
            <a:cxnLst/>
            <a:rect l="l" t="t" r="r" b="b"/>
            <a:pathLst>
              <a:path w="8774007" h="7633386">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462860" y="2371814"/>
            <a:ext cx="13344683" cy="5543371"/>
          </a:xfrm>
          <a:custGeom>
            <a:avLst/>
            <a:gdLst/>
            <a:ahLst/>
            <a:cxnLst/>
            <a:rect l="l" t="t" r="r" b="b"/>
            <a:pathLst>
              <a:path w="13344683" h="5543371">
                <a:moveTo>
                  <a:pt x="0" y="0"/>
                </a:moveTo>
                <a:lnTo>
                  <a:pt x="13344683" y="0"/>
                </a:lnTo>
                <a:lnTo>
                  <a:pt x="13344683" y="5543372"/>
                </a:lnTo>
                <a:lnTo>
                  <a:pt x="0" y="5543372"/>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3462860" y="647789"/>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rPr>
              <a:t>Thiết kế trang web</a:t>
            </a:r>
          </a:p>
        </p:txBody>
      </p:sp>
      <p:sp>
        <p:nvSpPr>
          <p:cNvPr id="5" name="TextBox 5"/>
          <p:cNvSpPr txBox="1"/>
          <p:nvPr/>
        </p:nvSpPr>
        <p:spPr>
          <a:xfrm>
            <a:off x="5897767" y="8290383"/>
            <a:ext cx="8474869" cy="710946"/>
          </a:xfrm>
          <a:prstGeom prst="rect">
            <a:avLst/>
          </a:prstGeom>
        </p:spPr>
        <p:txBody>
          <a:bodyPr lIns="0" tIns="0" rIns="0" bIns="0" rtlCol="0" anchor="t">
            <a:spAutoFit/>
          </a:bodyPr>
          <a:lstStyle/>
          <a:p>
            <a:pPr algn="ctr">
              <a:lnSpc>
                <a:spcPts val="5472"/>
              </a:lnSpc>
              <a:spcBef>
                <a:spcPct val="0"/>
              </a:spcBef>
            </a:pPr>
            <a:r>
              <a:rPr lang="en-US" sz="4800">
                <a:solidFill>
                  <a:srgbClr val="000000"/>
                </a:solidFill>
                <a:latin typeface="DejaVu Serif Bold"/>
              </a:rPr>
              <a:t>Các plugin được sử dụng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320369">
            <a:off x="12875217" y="8335190"/>
            <a:ext cx="10343361" cy="9124746"/>
          </a:xfrm>
          <a:prstGeom prst="rect">
            <a:avLst/>
          </a:prstGeom>
        </p:spPr>
      </p:pic>
      <p:pic>
        <p:nvPicPr>
          <p:cNvPr id="3" name="Picture 3"/>
          <p:cNvPicPr>
            <a:picLocks noChangeAspect="1"/>
          </p:cNvPicPr>
          <p:nvPr/>
        </p:nvPicPr>
        <p:blipFill>
          <a:blip r:embed="rId3"/>
          <a:srcRect r="64034" b="46739"/>
          <a:stretch>
            <a:fillRect/>
          </a:stretch>
        </p:blipFill>
        <p:spPr>
          <a:xfrm rot="-5400000" flipH="1">
            <a:off x="398620" y="-1282664"/>
            <a:ext cx="4331879" cy="6415001"/>
          </a:xfrm>
          <a:prstGeom prst="rect">
            <a:avLst/>
          </a:prstGeom>
        </p:spPr>
      </p:pic>
      <p:sp>
        <p:nvSpPr>
          <p:cNvPr id="4" name="Freeform 4"/>
          <p:cNvSpPr/>
          <p:nvPr/>
        </p:nvSpPr>
        <p:spPr>
          <a:xfrm>
            <a:off x="762475" y="2195570"/>
            <a:ext cx="4498644" cy="5895860"/>
          </a:xfrm>
          <a:custGeom>
            <a:avLst/>
            <a:gdLst/>
            <a:ahLst/>
            <a:cxnLst/>
            <a:rect l="l" t="t" r="r" b="b"/>
            <a:pathLst>
              <a:path w="4498644" h="5895860">
                <a:moveTo>
                  <a:pt x="0" y="0"/>
                </a:moveTo>
                <a:lnTo>
                  <a:pt x="4498644" y="0"/>
                </a:lnTo>
                <a:lnTo>
                  <a:pt x="4498644" y="5895860"/>
                </a:lnTo>
                <a:lnTo>
                  <a:pt x="0" y="5895860"/>
                </a:lnTo>
                <a:lnTo>
                  <a:pt x="0" y="0"/>
                </a:lnTo>
                <a:close/>
              </a:path>
            </a:pathLst>
          </a:custGeom>
          <a:blipFill>
            <a:blip r:embed="rId4"/>
            <a:stretch>
              <a:fillRect t="-2831" b="-2831"/>
            </a:stretch>
          </a:blipFill>
        </p:spPr>
        <p:txBody>
          <a:bodyPr/>
          <a:lstStyle/>
          <a:p>
            <a:endParaRPr lang="en-US"/>
          </a:p>
        </p:txBody>
      </p:sp>
      <p:grpSp>
        <p:nvGrpSpPr>
          <p:cNvPr id="5" name="Group 5"/>
          <p:cNvGrpSpPr/>
          <p:nvPr/>
        </p:nvGrpSpPr>
        <p:grpSpPr>
          <a:xfrm>
            <a:off x="6295179" y="355799"/>
            <a:ext cx="10964121" cy="2526869"/>
            <a:chOff x="0" y="0"/>
            <a:chExt cx="14618828" cy="3369158"/>
          </a:xfrm>
        </p:grpSpPr>
        <p:sp>
          <p:nvSpPr>
            <p:cNvPr id="6" name="TextBox 6"/>
            <p:cNvSpPr txBox="1"/>
            <p:nvPr/>
          </p:nvSpPr>
          <p:spPr>
            <a:xfrm>
              <a:off x="0" y="2859818"/>
              <a:ext cx="13655826" cy="536998"/>
            </a:xfrm>
            <a:prstGeom prst="rect">
              <a:avLst/>
            </a:prstGeom>
          </p:spPr>
          <p:txBody>
            <a:bodyPr lIns="0" tIns="0" rIns="0" bIns="0" rtlCol="0" anchor="t">
              <a:spAutoFit/>
            </a:bodyPr>
            <a:lstStyle/>
            <a:p>
              <a:pPr>
                <a:lnSpc>
                  <a:spcPts val="3380"/>
                </a:lnSpc>
              </a:pPr>
              <a:endParaRPr/>
            </a:p>
          </p:txBody>
        </p:sp>
        <p:sp>
          <p:nvSpPr>
            <p:cNvPr id="7" name="TextBox 7"/>
            <p:cNvSpPr txBox="1"/>
            <p:nvPr/>
          </p:nvSpPr>
          <p:spPr>
            <a:xfrm>
              <a:off x="0" y="-4233"/>
              <a:ext cx="14618828" cy="1828800"/>
            </a:xfrm>
            <a:prstGeom prst="rect">
              <a:avLst/>
            </a:prstGeom>
          </p:spPr>
          <p:txBody>
            <a:bodyPr lIns="0" tIns="0" rIns="0" bIns="0" rtlCol="0" anchor="t">
              <a:spAutoFit/>
            </a:bodyPr>
            <a:lstStyle/>
            <a:p>
              <a:pPr>
                <a:lnSpc>
                  <a:spcPts val="10800"/>
                </a:lnSpc>
              </a:pPr>
              <a:r>
                <a:rPr lang="en-US" sz="9000">
                  <a:solidFill>
                    <a:srgbClr val="000000"/>
                  </a:solidFill>
                  <a:latin typeface="Baloo"/>
                </a:rPr>
                <a:t>Giao diện trang web</a:t>
              </a:r>
            </a:p>
          </p:txBody>
        </p:sp>
      </p:grpSp>
      <p:sp>
        <p:nvSpPr>
          <p:cNvPr id="8" name="Freeform 8"/>
          <p:cNvSpPr/>
          <p:nvPr/>
        </p:nvSpPr>
        <p:spPr>
          <a:xfrm>
            <a:off x="6271382" y="2528110"/>
            <a:ext cx="11775515" cy="5230780"/>
          </a:xfrm>
          <a:custGeom>
            <a:avLst/>
            <a:gdLst/>
            <a:ahLst/>
            <a:cxnLst/>
            <a:rect l="l" t="t" r="r" b="b"/>
            <a:pathLst>
              <a:path w="11775515" h="5230780">
                <a:moveTo>
                  <a:pt x="0" y="0"/>
                </a:moveTo>
                <a:lnTo>
                  <a:pt x="11775515" y="0"/>
                </a:lnTo>
                <a:lnTo>
                  <a:pt x="11775515" y="5230780"/>
                </a:lnTo>
                <a:lnTo>
                  <a:pt x="0" y="5230780"/>
                </a:lnTo>
                <a:lnTo>
                  <a:pt x="0" y="0"/>
                </a:lnTo>
                <a:close/>
              </a:path>
            </a:pathLst>
          </a:custGeom>
          <a:blipFill>
            <a:blip r:embed="rId5"/>
            <a:stretch>
              <a:fillRect t="-809" b="-809"/>
            </a:stretch>
          </a:blipFill>
        </p:spPr>
        <p:txBody>
          <a:bodyPr/>
          <a:lstStyle/>
          <a:p>
            <a:endParaRPr lang="en-US"/>
          </a:p>
        </p:txBody>
      </p:sp>
      <p:sp>
        <p:nvSpPr>
          <p:cNvPr id="9" name="TextBox 9"/>
          <p:cNvSpPr txBox="1"/>
          <p:nvPr/>
        </p:nvSpPr>
        <p:spPr>
          <a:xfrm>
            <a:off x="5889482" y="8053330"/>
            <a:ext cx="11775515" cy="49530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DejaVu Serif"/>
              </a:rPr>
              <a:t>Giao diện trang chủ</a:t>
            </a:r>
          </a:p>
        </p:txBody>
      </p:sp>
      <p:sp>
        <p:nvSpPr>
          <p:cNvPr id="10" name="TextBox 10"/>
          <p:cNvSpPr txBox="1"/>
          <p:nvPr/>
        </p:nvSpPr>
        <p:spPr>
          <a:xfrm>
            <a:off x="-2875961" y="8418137"/>
            <a:ext cx="11775515" cy="495300"/>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DejaVu Serif"/>
              </a:rPr>
              <a:t>Giao diện trang đăng nhập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263</Words>
  <Application>Microsoft Office PowerPoint</Application>
  <PresentationFormat>Custom</PresentationFormat>
  <Paragraphs>33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DejaVu Serif</vt:lpstr>
      <vt:lpstr>Baloo</vt:lpstr>
      <vt:lpstr>Arial</vt:lpstr>
      <vt:lpstr>Clear Sans</vt:lpstr>
      <vt:lpstr>DejaVu Serif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sư phạm Thành phố Hồ Chí Minh</dc:title>
  <cp:lastModifiedBy>Nguyen Huynh Phuc  Khang</cp:lastModifiedBy>
  <cp:revision>1</cp:revision>
  <dcterms:created xsi:type="dcterms:W3CDTF">2006-08-16T00:00:00Z</dcterms:created>
  <dcterms:modified xsi:type="dcterms:W3CDTF">2024-04-13T07:01:56Z</dcterms:modified>
  <dc:identifier>DAGCLVumAw8</dc:identifier>
</cp:coreProperties>
</file>